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0" r:id="rId8"/>
    <p:sldId id="261" r:id="rId9"/>
    <p:sldId id="265" r:id="rId10"/>
    <p:sldId id="266" r:id="rId11"/>
    <p:sldId id="268" r:id="rId12"/>
    <p:sldId id="272" r:id="rId13"/>
    <p:sldId id="269" r:id="rId14"/>
    <p:sldId id="273" r:id="rId15"/>
    <p:sldId id="270" r:id="rId16"/>
    <p:sldId id="274" r:id="rId17"/>
    <p:sldId id="271" r:id="rId18"/>
    <p:sldId id="275" r:id="rId19"/>
    <p:sldId id="276" r:id="rId20"/>
    <p:sldId id="25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58" y="-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13" Type="http://schemas.microsoft.com/office/2017/06/relationships/model3d" Target="../media/model3d8.glb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microsoft.com/office/2017/06/relationships/model3d" Target="../media/model3d5.glb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7/06/relationships/model3d" Target="../media/model3d3.glb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0DF3D-68FE-571D-60A9-36971BC7D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Aplicaciones ofimáticas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52229C-79CB-9C37-BDE7-677776386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792409"/>
          </a:xfrm>
        </p:spPr>
        <p:txBody>
          <a:bodyPr>
            <a:normAutofit/>
          </a:bodyPr>
          <a:lstStyle/>
          <a:p>
            <a:r>
              <a:rPr lang="es-ES" dirty="0"/>
              <a:t>Qué son, para que sirven y que opciones tenemos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A32D1A5-D91E-6663-270F-8803E5FF987E}"/>
              </a:ext>
            </a:extLst>
          </p:cNvPr>
          <p:cNvSpPr txBox="1">
            <a:spLocks/>
          </p:cNvSpPr>
          <p:nvPr/>
        </p:nvSpPr>
        <p:spPr>
          <a:xfrm>
            <a:off x="1876424" y="5339432"/>
            <a:ext cx="8791575" cy="792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Francisco crespo martín</a:t>
            </a:r>
          </a:p>
        </p:txBody>
      </p:sp>
      <p:pic>
        <p:nvPicPr>
          <p:cNvPr id="5" name="Gerudo fondo True">
            <a:hlinkClick r:id="" action="ppaction://media"/>
            <a:extLst>
              <a:ext uri="{FF2B5EF4-FFF2-40B4-BE49-F238E27FC236}">
                <a16:creationId xmlns:a16="http://schemas.microsoft.com/office/drawing/2014/main" id="{804F4C7D-087E-53B0-3553-FA90C56B2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4980" y="1122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F0692-761A-E024-5872-CEB10A17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hojas de cálculo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2F9D30-1679-0C7B-A423-EC26A52B4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58" y="2249487"/>
            <a:ext cx="11692646" cy="354171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hojas de cálculo son documentos dispuestos en forma de tablas compuestas por celdas que permiten manipular datos numéricos y alfanuméricos. Se distribuyen en una matriz de filas y columnas</a:t>
            </a:r>
          </a:p>
        </p:txBody>
      </p:sp>
      <p:pic>
        <p:nvPicPr>
          <p:cNvPr id="5122" name="Picture 2" descr="Cómo hacer una hoja de cálculo en Excel con fórmulas">
            <a:extLst>
              <a:ext uri="{FF2B5EF4-FFF2-40B4-BE49-F238E27FC236}">
                <a16:creationId xmlns:a16="http://schemas.microsoft.com/office/drawing/2014/main" id="{CAA64F4A-A7B3-33C0-2540-9298E24D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556" y="3226305"/>
            <a:ext cx="5391047" cy="33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7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7063D5E-2364-C401-3B48-86FD36D5D1B0}"/>
              </a:ext>
            </a:extLst>
          </p:cNvPr>
          <p:cNvSpPr/>
          <p:nvPr/>
        </p:nvSpPr>
        <p:spPr>
          <a:xfrm>
            <a:off x="7354989" y="2023354"/>
            <a:ext cx="1127530" cy="8754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1E030-643D-6E1B-806D-25CD7B5D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Hojas de cálculo disponibles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08C582-7B70-B63E-18B6-30E22A11A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26316" cy="3541714"/>
          </a:xfrm>
        </p:spPr>
        <p:txBody>
          <a:bodyPr/>
          <a:lstStyle/>
          <a:p>
            <a:r>
              <a:rPr lang="es-ES" dirty="0"/>
              <a:t>Excel: La opción por defecto de Windows, es software con licencia de pago.</a:t>
            </a:r>
          </a:p>
          <a:p>
            <a:r>
              <a:rPr lang="es-ES" dirty="0"/>
              <a:t>Calc: La opción por defecto de Linux, es software libre y gratuito.</a:t>
            </a:r>
          </a:p>
          <a:p>
            <a:r>
              <a:rPr lang="es-ES" dirty="0" err="1"/>
              <a:t>Sheets</a:t>
            </a:r>
            <a:r>
              <a:rPr lang="es-ES" dirty="0"/>
              <a:t>: La opción por defecto de Chrome OS y disponible en navegador, es con licencia gratuita.</a:t>
            </a:r>
          </a:p>
        </p:txBody>
      </p:sp>
      <p:pic>
        <p:nvPicPr>
          <p:cNvPr id="6148" name="Picture 4" descr="Hojas de cálculo de Google - Aplicaciones en Google Play">
            <a:extLst>
              <a:ext uri="{FF2B5EF4-FFF2-40B4-BE49-F238E27FC236}">
                <a16:creationId xmlns:a16="http://schemas.microsoft.com/office/drawing/2014/main" id="{D9A8CE58-46E8-8297-0224-EB8B0633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565" y="4066500"/>
            <a:ext cx="1575418" cy="157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ibreOffice Calc - Viquipèdia, l'enciclopèdia lliure">
            <a:extLst>
              <a:ext uri="{FF2B5EF4-FFF2-40B4-BE49-F238E27FC236}">
                <a16:creationId xmlns:a16="http://schemas.microsoft.com/office/drawing/2014/main" id="{9D69163F-6199-ADA5-8C5E-30166F97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436" y="3199741"/>
            <a:ext cx="930613" cy="9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8A5F56E-3B1F-B62B-D7CB-8AB627E1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317" y="1750017"/>
            <a:ext cx="2561913" cy="1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54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43532-2E83-8316-5C42-F57C0E1C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7E3F9D-9B79-8DC2-0B22-47E36CB94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78670"/>
            <a:ext cx="5145932" cy="354171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Se utiliza para crear, editar y mantener archivos y registros de bases de datos, lo que facilita la creación de archivos y registros, la entrada de datos, la edición de datos, la actualización y la creación de informes. </a:t>
            </a:r>
          </a:p>
        </p:txBody>
      </p:sp>
      <p:pic>
        <p:nvPicPr>
          <p:cNvPr id="7170" name="Picture 2" descr="Access: Getting Started in Access">
            <a:extLst>
              <a:ext uri="{FF2B5EF4-FFF2-40B4-BE49-F238E27FC236}">
                <a16:creationId xmlns:a16="http://schemas.microsoft.com/office/drawing/2014/main" id="{42E52AB8-0804-1554-764E-A28E218E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54" y="1357803"/>
            <a:ext cx="5344238" cy="38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1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1E030-643D-6E1B-806D-25CD7B5D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08C582-7B70-B63E-18B6-30E22A11A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26316" cy="3541714"/>
          </a:xfrm>
        </p:spPr>
        <p:txBody>
          <a:bodyPr/>
          <a:lstStyle/>
          <a:p>
            <a:r>
              <a:rPr lang="es-ES" dirty="0"/>
              <a:t>Access: La opción por defecto de Windows, es software con licencia de pago.</a:t>
            </a:r>
          </a:p>
          <a:p>
            <a:r>
              <a:rPr lang="es-ES" dirty="0"/>
              <a:t>Base: La opción por defecto de Linux, es software libre y gratuito.</a:t>
            </a:r>
          </a:p>
        </p:txBody>
      </p:sp>
      <p:pic>
        <p:nvPicPr>
          <p:cNvPr id="10242" name="Picture 2" descr="Access - sof-life">
            <a:extLst>
              <a:ext uri="{FF2B5EF4-FFF2-40B4-BE49-F238E27FC236}">
                <a16:creationId xmlns:a16="http://schemas.microsoft.com/office/drawing/2014/main" id="{A335DCEF-A980-857E-2C6D-F44A2D10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359" y="1751011"/>
            <a:ext cx="2516983" cy="16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lgunos recursos para aprender LibreOffice Base - Blog de LibreOffice  Hispano">
            <a:extLst>
              <a:ext uri="{FF2B5EF4-FFF2-40B4-BE49-F238E27FC236}">
                <a16:creationId xmlns:a16="http://schemas.microsoft.com/office/drawing/2014/main" id="{26C445AF-B8CA-686A-FFB8-23C25AEE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52" y="3229581"/>
            <a:ext cx="1070472" cy="107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5F366-F153-89E1-5B51-0C8A5D16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C9BC6-541A-8454-927A-BCBBDB188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1" y="1985236"/>
            <a:ext cx="11360726" cy="4063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Es un software utilizado para mostrar información normalmente esquematizada en una o más diapositivas. Son de gran utilidad en presentaciones orales siendo estos utilizados para generar documentos que sirven de apoyo visual al presentador.</a:t>
            </a:r>
          </a:p>
          <a:p>
            <a:pPr marL="0" indent="0">
              <a:buNone/>
            </a:pPr>
            <a:r>
              <a:rPr lang="es-ES" dirty="0"/>
              <a:t>La mayoría incluyen funciones básicas de edición, manipulación de imágenes y forma de mostrar el contenido de manera continua.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3422EB-86BA-7856-0B87-8D7271C7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758" y="4147126"/>
            <a:ext cx="5112023" cy="25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2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1E030-643D-6E1B-806D-25CD7B5D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46227"/>
            <a:ext cx="9905998" cy="1478570"/>
          </a:xfrm>
        </p:spPr>
        <p:txBody>
          <a:bodyPr/>
          <a:lstStyle/>
          <a:p>
            <a:r>
              <a:rPr lang="es-ES" dirty="0"/>
              <a:t>Programas de Hojas de cálculo disponibles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08C582-7B70-B63E-18B6-30E22A11A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26316" cy="3541714"/>
          </a:xfrm>
        </p:spPr>
        <p:txBody>
          <a:bodyPr>
            <a:normAutofit fontScale="92500"/>
          </a:bodyPr>
          <a:lstStyle/>
          <a:p>
            <a:r>
              <a:rPr lang="es-ES" dirty="0" err="1"/>
              <a:t>Power</a:t>
            </a:r>
            <a:r>
              <a:rPr lang="es-ES" dirty="0"/>
              <a:t> Point: La opción por defecto de Windows, es software con licencia de pago.</a:t>
            </a:r>
          </a:p>
          <a:p>
            <a:r>
              <a:rPr lang="es-ES" dirty="0" err="1"/>
              <a:t>Impress</a:t>
            </a:r>
            <a:r>
              <a:rPr lang="es-ES" dirty="0"/>
              <a:t>: La opción por defecto de Linux, es software libre y gratuito.</a:t>
            </a:r>
          </a:p>
          <a:p>
            <a:r>
              <a:rPr lang="es-ES" dirty="0" err="1"/>
              <a:t>Slides</a:t>
            </a:r>
            <a:r>
              <a:rPr lang="es-ES" dirty="0"/>
              <a:t>: La opción por defecto de Chrome OS y disponible en navegador, es con licencia gratuita.</a:t>
            </a:r>
          </a:p>
        </p:txBody>
      </p:sp>
      <p:pic>
        <p:nvPicPr>
          <p:cNvPr id="9220" name="Picture 4" descr="Microsoft PowerPoint - Wikipedia, la enciclopedia libre">
            <a:extLst>
              <a:ext uri="{FF2B5EF4-FFF2-40B4-BE49-F238E27FC236}">
                <a16:creationId xmlns:a16="http://schemas.microsoft.com/office/drawing/2014/main" id="{51EF7D94-4D4C-E30E-AE01-B93AB94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22" y="2249260"/>
            <a:ext cx="823826" cy="76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ECA82E0-78B5-73CF-FA6B-F3184435F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980" y="3052835"/>
            <a:ext cx="942109" cy="94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resentaciones de Google - Wikipedia, la enciclopedia libre">
            <a:extLst>
              <a:ext uri="{FF2B5EF4-FFF2-40B4-BE49-F238E27FC236}">
                <a16:creationId xmlns:a16="http://schemas.microsoft.com/office/drawing/2014/main" id="{2CD5073B-BC97-82DF-3AEA-0A0A6774C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961" y="4167988"/>
            <a:ext cx="822180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48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F1ED4-B45F-7341-287D-58BABC32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Editores de imágenes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3BEA50-3445-6D50-5C0A-09E8C32FF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130079" cy="3883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 editor de imágenes es un programa de software que permite retocar una foto para mejorar su presentación. Dispone de funciones para aclarar u oscurecer las fotos, girarlas, ajustar el contraste, recortar los detalles superfluos, eliminar el efecto de ojos rojos, etc.</a:t>
            </a:r>
          </a:p>
        </p:txBody>
      </p:sp>
      <p:pic>
        <p:nvPicPr>
          <p:cNvPr id="11266" name="Picture 2" descr="What's The Best Way to Buy Photoshop in 2023? (Price Guide)">
            <a:extLst>
              <a:ext uri="{FF2B5EF4-FFF2-40B4-BE49-F238E27FC236}">
                <a16:creationId xmlns:a16="http://schemas.microsoft.com/office/drawing/2014/main" id="{5AC530E9-BAC7-027A-7289-78874E36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273" y="2097088"/>
            <a:ext cx="4690214" cy="313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493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1E030-643D-6E1B-806D-25CD7B5D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Programas de Hojas de cálculo disponibles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08C582-7B70-B63E-18B6-30E22A11A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26316" cy="3541714"/>
          </a:xfrm>
        </p:spPr>
        <p:txBody>
          <a:bodyPr>
            <a:normAutofit/>
          </a:bodyPr>
          <a:lstStyle/>
          <a:p>
            <a:r>
              <a:rPr lang="es-ES" dirty="0"/>
              <a:t>Photoshop: La opción preferida por los usuarios de Windows, es software con licencia de pago.</a:t>
            </a:r>
          </a:p>
          <a:p>
            <a:r>
              <a:rPr lang="es-ES" dirty="0"/>
              <a:t>Gimp: La opción por defecto de Linux, es software libre y gratuito.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5894B8D-7874-F933-1246-672CF31D4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718" y="2022238"/>
            <a:ext cx="1578264" cy="153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MP - Viquipèdia, l'enciclopèdia lliure">
            <a:extLst>
              <a:ext uri="{FF2B5EF4-FFF2-40B4-BE49-F238E27FC236}">
                <a16:creationId xmlns:a16="http://schemas.microsoft.com/office/drawing/2014/main" id="{240FF9FC-7E9C-DC64-84B7-3725C7934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718" y="3444956"/>
            <a:ext cx="1519382" cy="151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9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EB540-BEE8-5D46-AB92-ECA231C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 opinión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7AD86F-7997-3030-392B-3D2DEB16A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Habiendo usado todos los tipos y las opciones mencionadas, creo que todas las opciones están muy completas.</a:t>
            </a:r>
          </a:p>
          <a:p>
            <a:pPr marL="0" indent="0">
              <a:buNone/>
            </a:pPr>
            <a:r>
              <a:rPr lang="es-ES" dirty="0"/>
              <a:t>Las opciones con licencia de pago ofrecen más funcionalidades como modelos 3D y otras opciones, pero los programas libres tienen mucho potencial, son perfectamente funcionales, y me han acompañado mucho tiempo.</a:t>
            </a:r>
          </a:p>
        </p:txBody>
      </p:sp>
    </p:spTree>
    <p:extLst>
      <p:ext uri="{BB962C8B-B14F-4D97-AF65-F5344CB8AC3E}">
        <p14:creationId xmlns:p14="http://schemas.microsoft.com/office/powerpoint/2010/main" val="2159456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4651B-156A-57AB-C653-630C3543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¿software libre o propietario?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EE4BD2-25F4-D6FB-879E-5EFB1146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46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software libre se ha ganado un lugar en mi corazón y siempre está mejorando por gente que de verdad quiere ayudar, asegurándose mi preferencia.</a:t>
            </a:r>
          </a:p>
        </p:txBody>
      </p:sp>
      <p:pic>
        <p:nvPicPr>
          <p:cNvPr id="13314" name="Picture 2" descr="Effective Window Cleaner : r/linuxmasterrace">
            <a:extLst>
              <a:ext uri="{FF2B5EF4-FFF2-40B4-BE49-F238E27FC236}">
                <a16:creationId xmlns:a16="http://schemas.microsoft.com/office/drawing/2014/main" id="{7A79C985-C999-319B-C432-233BF5D19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09" y="2926370"/>
            <a:ext cx="6096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91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3079D-2C32-28D1-0B20-627C3963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1FB4D2-164D-62BE-8F8B-37A232AB1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son las aplicaciones ofimáticas?</a:t>
            </a:r>
          </a:p>
          <a:p>
            <a:r>
              <a:rPr lang="es-ES" dirty="0"/>
              <a:t>¿Qué modalidades tenemos?</a:t>
            </a:r>
          </a:p>
          <a:p>
            <a:r>
              <a:rPr lang="es-ES" dirty="0"/>
              <a:t>¿Qué uso podemos darle a las aplicaciones ofimáticas?</a:t>
            </a:r>
          </a:p>
          <a:p>
            <a:r>
              <a:rPr lang="es-ES" dirty="0"/>
              <a:t>¿Qué opciones tenemos disponibles?</a:t>
            </a:r>
          </a:p>
          <a:p>
            <a:r>
              <a:rPr lang="es-ES" dirty="0"/>
              <a:t>Mi opinión personal</a:t>
            </a:r>
          </a:p>
        </p:txBody>
      </p:sp>
    </p:spTree>
    <p:extLst>
      <p:ext uri="{BB962C8B-B14F-4D97-AF65-F5344CB8AC3E}">
        <p14:creationId xmlns:p14="http://schemas.microsoft.com/office/powerpoint/2010/main" val="2550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Planeta con baile">
                <a:extLst>
                  <a:ext uri="{FF2B5EF4-FFF2-40B4-BE49-F238E27FC236}">
                    <a16:creationId xmlns:a16="http://schemas.microsoft.com/office/drawing/2014/main" id="{144589BB-50BB-0B2E-03C7-A83617A62B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8916653"/>
                  </p:ext>
                </p:extLst>
              </p:nvPr>
            </p:nvGraphicFramePr>
            <p:xfrm>
              <a:off x="3779442" y="2637745"/>
              <a:ext cx="4160503" cy="33801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0503" cy="3380172"/>
                    </a:xfrm>
                    <a:prstGeom prst="rect">
                      <a:avLst/>
                    </a:prstGeom>
                  </am3d:spPr>
                  <am3d:camera>
                    <am3d:pos x="0" y="0" z="700139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065" d="1000000"/>
                    <am3d:preTrans dx="1421660" dy="-14267801" dz="14869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3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Planeta con baile">
                <a:extLst>
                  <a:ext uri="{FF2B5EF4-FFF2-40B4-BE49-F238E27FC236}">
                    <a16:creationId xmlns:a16="http://schemas.microsoft.com/office/drawing/2014/main" id="{144589BB-50BB-0B2E-03C7-A83617A62B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9442" y="2637745"/>
                <a:ext cx="4160503" cy="338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 descr="N">
                <a:extLst>
                  <a:ext uri="{FF2B5EF4-FFF2-40B4-BE49-F238E27FC236}">
                    <a16:creationId xmlns:a16="http://schemas.microsoft.com/office/drawing/2014/main" id="{10BD206B-07D4-ED4F-3E70-4DDBA83055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6838762"/>
                  </p:ext>
                </p:extLst>
              </p:nvPr>
            </p:nvGraphicFramePr>
            <p:xfrm>
              <a:off x="6870961" y="2231055"/>
              <a:ext cx="2976674" cy="28147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76674" cy="2814754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0" dy="-174771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5849" ay="-948364" az="-124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104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 descr="N">
                <a:extLst>
                  <a:ext uri="{FF2B5EF4-FFF2-40B4-BE49-F238E27FC236}">
                    <a16:creationId xmlns:a16="http://schemas.microsoft.com/office/drawing/2014/main" id="{10BD206B-07D4-ED4F-3E70-4DDBA83055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0961" y="2231055"/>
                <a:ext cx="2976674" cy="2814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F">
                <a:extLst>
                  <a:ext uri="{FF2B5EF4-FFF2-40B4-BE49-F238E27FC236}">
                    <a16:creationId xmlns:a16="http://schemas.microsoft.com/office/drawing/2014/main" id="{4C3E05F0-3357-FE36-C0B6-4A175CFDBE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5891502"/>
                  </p:ext>
                </p:extLst>
              </p:nvPr>
            </p:nvGraphicFramePr>
            <p:xfrm>
              <a:off x="2624372" y="2040178"/>
              <a:ext cx="2456389" cy="255895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56389" cy="2558958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931337" ay="843925" az="23169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79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F">
                <a:extLst>
                  <a:ext uri="{FF2B5EF4-FFF2-40B4-BE49-F238E27FC236}">
                    <a16:creationId xmlns:a16="http://schemas.microsoft.com/office/drawing/2014/main" id="{4C3E05F0-3357-FE36-C0B6-4A175CFDBE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4372" y="2040178"/>
                <a:ext cx="2456389" cy="2558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Tiburón nadando">
                <a:extLst>
                  <a:ext uri="{FF2B5EF4-FFF2-40B4-BE49-F238E27FC236}">
                    <a16:creationId xmlns:a16="http://schemas.microsoft.com/office/drawing/2014/main" id="{E5963C1B-397E-8038-80B6-AFA97003BE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1179261"/>
                  </p:ext>
                </p:extLst>
              </p:nvPr>
            </p:nvGraphicFramePr>
            <p:xfrm>
              <a:off x="7851503" y="3586307"/>
              <a:ext cx="5235353" cy="457832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235353" cy="4578322"/>
                    </a:xfrm>
                    <a:prstGeom prst="rect">
                      <a:avLst/>
                    </a:prstGeom>
                  </am3d:spPr>
                  <am3d:camera>
                    <am3d:pos x="0" y="0" z="54041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88" d="1000000"/>
                    <am3d:preTrans dx="-306709" dy="-4636249" dz="380039"/>
                    <am3d:scale>
                      <am3d:sx n="1000000" d="1000000"/>
                      <am3d:sy n="1000000" d="1000000"/>
                      <am3d:sz n="1000000" d="1000000"/>
                    </am3d:scale>
                    <am3d:rot ax="-1747873" ay="-2043909" az="1040197"/>
                    <am3d:postTrans dx="0" dy="0" dz="0"/>
                  </am3d:trans>
                  <am3d:raster rName="Office3DRenderer" rVer="16.0.8326">
                    <am3d:blip r:embed="rId9"/>
                  </am3d:raster>
                  <am3d:extLst>
                    <a:ext uri="{9A65AA19-BECB-4387-8358-8AD5134E1D82}">
                      <a3danim:embedAnim xmlns:a3danim="http://schemas.microsoft.com/office/drawing/2018/animation/model3d" animId="2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2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Tiburón nadando">
                <a:extLst>
                  <a:ext uri="{FF2B5EF4-FFF2-40B4-BE49-F238E27FC236}">
                    <a16:creationId xmlns:a16="http://schemas.microsoft.com/office/drawing/2014/main" id="{E5963C1B-397E-8038-80B6-AFA97003BE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1503" y="3586307"/>
                <a:ext cx="5235353" cy="4578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Tiburón nadando">
                <a:extLst>
                  <a:ext uri="{FF2B5EF4-FFF2-40B4-BE49-F238E27FC236}">
                    <a16:creationId xmlns:a16="http://schemas.microsoft.com/office/drawing/2014/main" id="{14D06DD4-3984-A4F4-6225-28072ABCAE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0947576"/>
                  </p:ext>
                </p:extLst>
              </p:nvPr>
            </p:nvGraphicFramePr>
            <p:xfrm>
              <a:off x="8247651" y="-1148743"/>
              <a:ext cx="5331493" cy="427313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331493" cy="4273138"/>
                    </a:xfrm>
                    <a:prstGeom prst="rect">
                      <a:avLst/>
                    </a:prstGeom>
                  </am3d:spPr>
                  <am3d:camera>
                    <am3d:pos x="0" y="0" z="53993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11" d="1000000"/>
                    <am3d:preTrans dx="-3893" dy="-5039232" dz="1084876"/>
                    <am3d:scale>
                      <am3d:sx n="1000000" d="1000000"/>
                      <am3d:sy n="1000000" d="1000000"/>
                      <am3d:sz n="1000000" d="1000000"/>
                    </am3d:scale>
                    <am3d:rot ax="2178700" ay="-2623927" az="-1615890"/>
                    <am3d:postTrans dx="0" dy="0" dz="0"/>
                  </am3d:trans>
                  <am3d:raster rName="Office3DRenderer" rVer="16.0.8326">
                    <am3d:blip r:embed="rId1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Tiburón nadando">
                <a:extLst>
                  <a:ext uri="{FF2B5EF4-FFF2-40B4-BE49-F238E27FC236}">
                    <a16:creationId xmlns:a16="http://schemas.microsoft.com/office/drawing/2014/main" id="{14D06DD4-3984-A4F4-6225-28072ABCAE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47651" y="-1148743"/>
                <a:ext cx="5331493" cy="4273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Tiburón nadando">
                <a:extLst>
                  <a:ext uri="{FF2B5EF4-FFF2-40B4-BE49-F238E27FC236}">
                    <a16:creationId xmlns:a16="http://schemas.microsoft.com/office/drawing/2014/main" id="{EAB799FD-7433-16C7-3D75-A819547E9B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7660907"/>
                  </p:ext>
                </p:extLst>
              </p:nvPr>
            </p:nvGraphicFramePr>
            <p:xfrm>
              <a:off x="-1000734" y="-822898"/>
              <a:ext cx="5304666" cy="43044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304666" cy="4304491"/>
                    </a:xfrm>
                    <a:prstGeom prst="rect">
                      <a:avLst/>
                    </a:prstGeom>
                  </am3d:spPr>
                  <am3d:camera>
                    <am3d:pos x="0" y="0" z="54041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88" d="1000000"/>
                    <am3d:preTrans dx="-306709" dy="-4636249" dz="380039"/>
                    <am3d:scale>
                      <am3d:sx n="1000000" d="1000000"/>
                      <am3d:sy n="1000000" d="1000000"/>
                      <am3d:sz n="1000000" d="1000000"/>
                    </am3d:scale>
                    <am3d:rot ax="2927008" ay="2682803" az="2326287"/>
                    <am3d:postTrans dx="0" dy="0" dz="0"/>
                  </am3d:trans>
                  <am3d:raster rName="Office3DRenderer" rVer="16.0.8326">
                    <am3d:blip r:embed="rId11"/>
                  </am3d:raster>
                  <am3d:extLst>
                    <a:ext uri="{9A65AA19-BECB-4387-8358-8AD5134E1D82}">
                      <a3danim:embedAnim xmlns:a3danim="http://schemas.microsoft.com/office/drawing/2018/animation/model3d" animId="2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2"/>
                    </a:ext>
                  </am3d:extLst>
                  <am3d:objViewport viewportSz="54186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Tiburón nadando">
                <a:extLst>
                  <a:ext uri="{FF2B5EF4-FFF2-40B4-BE49-F238E27FC236}">
                    <a16:creationId xmlns:a16="http://schemas.microsoft.com/office/drawing/2014/main" id="{EAB799FD-7433-16C7-3D75-A819547E9B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000734" y="-822898"/>
                <a:ext cx="5304666" cy="4304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Tiburón nadando">
                <a:extLst>
                  <a:ext uri="{FF2B5EF4-FFF2-40B4-BE49-F238E27FC236}">
                    <a16:creationId xmlns:a16="http://schemas.microsoft.com/office/drawing/2014/main" id="{BD496660-6BDA-8E4E-F683-2422A0290E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7800589"/>
                  </p:ext>
                </p:extLst>
              </p:nvPr>
            </p:nvGraphicFramePr>
            <p:xfrm>
              <a:off x="-1009949" y="3721618"/>
              <a:ext cx="5266142" cy="394908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266142" cy="3949085"/>
                    </a:xfrm>
                    <a:prstGeom prst="rect">
                      <a:avLst/>
                    </a:prstGeom>
                  </am3d:spPr>
                  <am3d:camera>
                    <am3d:pos x="0" y="0" z="666446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92" d="1000000"/>
                    <am3d:preTrans dx="-4016128" dy="-1226687" dz="-11988472"/>
                    <am3d:scale>
                      <am3d:sx n="1000000" d="1000000"/>
                      <am3d:sy n="1000000" d="1000000"/>
                      <am3d:sz n="1000000" d="1000000"/>
                    </am3d:scale>
                    <am3d:rot ax="-2622916" ay="2676617" az="-2032811"/>
                    <am3d:postTrans dx="0" dy="0" dz="0"/>
                  </am3d:trans>
                  <am3d:raster rName="Office3DRenderer" rVer="16.0.8326">
                    <am3d:blip r:embed="rId12"/>
                  </am3d:raster>
                  <am3d:extLst>
                    <a:ext uri="{9A65AA19-BECB-4387-8358-8AD5134E1D82}">
                      <a3danim:embedAnim xmlns:a3danim="http://schemas.microsoft.com/office/drawing/2018/animation/model3d" animId="1">
                        <a3danim:animPr length="31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1"/>
                    </a:ext>
                  </am3d:extLst>
                  <am3d:objViewport viewportSz="5418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Tiburón nadando">
                <a:extLst>
                  <a:ext uri="{FF2B5EF4-FFF2-40B4-BE49-F238E27FC236}">
                    <a16:creationId xmlns:a16="http://schemas.microsoft.com/office/drawing/2014/main" id="{BD496660-6BDA-8E4E-F683-2422A0290E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009949" y="3721618"/>
                <a:ext cx="5266142" cy="3949085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ítulo 11">
            <a:extLst>
              <a:ext uri="{FF2B5EF4-FFF2-40B4-BE49-F238E27FC236}">
                <a16:creationId xmlns:a16="http://schemas.microsoft.com/office/drawing/2014/main" id="{8440B24D-C710-DA6A-811D-31CB069E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I">
                <a:extLst>
                  <a:ext uri="{FF2B5EF4-FFF2-40B4-BE49-F238E27FC236}">
                    <a16:creationId xmlns:a16="http://schemas.microsoft.com/office/drawing/2014/main" id="{F145D600-B759-7C6B-7FCC-4C6750D273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6197099"/>
                  </p:ext>
                </p:extLst>
              </p:nvPr>
            </p:nvGraphicFramePr>
            <p:xfrm>
              <a:off x="5293805" y="2739057"/>
              <a:ext cx="1379482" cy="137988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379482" cy="1379885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024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I">
                <a:extLst>
                  <a:ext uri="{FF2B5EF4-FFF2-40B4-BE49-F238E27FC236}">
                    <a16:creationId xmlns:a16="http://schemas.microsoft.com/office/drawing/2014/main" id="{F145D600-B759-7C6B-7FCC-4C6750D273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93805" y="2739057"/>
                <a:ext cx="1379482" cy="13798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86251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3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2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embedded3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96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2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embedded3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1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31967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embedded2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967"/>
                            </p:stCondLst>
                            <p:childTnLst>
                              <p:par>
                                <p:cTn id="16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Ordenador portátil">
                <a:extLst>
                  <a:ext uri="{FF2B5EF4-FFF2-40B4-BE49-F238E27FC236}">
                    <a16:creationId xmlns:a16="http://schemas.microsoft.com/office/drawing/2014/main" id="{2B60F951-880C-81AC-CC1B-D1E599DA9E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9747018"/>
                  </p:ext>
                </p:extLst>
              </p:nvPr>
            </p:nvGraphicFramePr>
            <p:xfrm>
              <a:off x="8570169" y="1562349"/>
              <a:ext cx="3472955" cy="33207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72955" cy="3320715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764662" ay="-1594231" az="-3466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10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Ordenador portátil">
                <a:extLst>
                  <a:ext uri="{FF2B5EF4-FFF2-40B4-BE49-F238E27FC236}">
                    <a16:creationId xmlns:a16="http://schemas.microsoft.com/office/drawing/2014/main" id="{2B60F951-880C-81AC-CC1B-D1E599DA9E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0169" y="1562349"/>
                <a:ext cx="3472955" cy="332071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8BDEBA44-9B55-4A88-7D70-82F73F0C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son las aplicaciones ofimáticas?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D21A00-B851-6DF0-CF4E-6C5435A22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525933" cy="354171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aplicaciones ofimáticas comprenden las herramientas, softwares, técnicas y aplicaciones informáticas que facilitan la gestión más eficiente de las tareas administrativas.</a:t>
            </a:r>
          </a:p>
          <a:p>
            <a:pPr marL="0" indent="0">
              <a:buNone/>
            </a:pPr>
            <a:r>
              <a:rPr lang="es-ES" dirty="0"/>
              <a:t>En definitiva, las aplicaciones ofimáticas son esos programas que todos hemos usado alguna vez para crear documentos de texto, presentaciones u hojas de cálculo para nuestra vida diaria o en momentos específicos.</a:t>
            </a:r>
          </a:p>
        </p:txBody>
      </p:sp>
    </p:spTree>
    <p:extLst>
      <p:ext uri="{BB962C8B-B14F-4D97-AF65-F5344CB8AC3E}">
        <p14:creationId xmlns:p14="http://schemas.microsoft.com/office/powerpoint/2010/main" val="101304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19CB2-CF9E-AC05-0D58-78878BD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Modalidades disponibles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5997D7-D334-B118-FB46-4FE720A4F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064835" cy="354171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Tenemos disponibles el software libre y el software con licencia, que se diferencian por la limitación que aplican a su uso y distribución entre otras limitaciones.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E1E92E-A513-757A-C09E-B330CF34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40" y="1953739"/>
            <a:ext cx="56197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6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5ADE3-4A9A-776E-59C9-1BAD1327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 libre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E5F2CA-C94D-3F4B-CBB6-B412D63AB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697133" cy="354171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Es el software que respeta la libertad de los usuarios y la comunidad. A grandes rasgos, significa que los usuarios tienen la libertad de ejecutar, distribuir, mejorar, copiar, modificar y estudiar el software. </a:t>
            </a:r>
          </a:p>
          <a:p>
            <a:pPr marL="0" indent="0">
              <a:buNone/>
            </a:pPr>
            <a:r>
              <a:rPr lang="es-ES" dirty="0"/>
              <a:t>En definitiva, que algo sea software libre implica libertad total o casi total en su uso.</a:t>
            </a:r>
          </a:p>
        </p:txBody>
      </p:sp>
      <p:pic>
        <p:nvPicPr>
          <p:cNvPr id="2050" name="Picture 2" descr="GNU - Wikipedia, la enciclopedia libre">
            <a:extLst>
              <a:ext uri="{FF2B5EF4-FFF2-40B4-BE49-F238E27FC236}">
                <a16:creationId xmlns:a16="http://schemas.microsoft.com/office/drawing/2014/main" id="{F8F787EF-7CAE-9AB4-9EFB-EAD4105E2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54" y="1481848"/>
            <a:ext cx="4408109" cy="430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02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CF9B9-72D2-8229-580B-3169136B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 con licencia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CCD87-9D2F-43ED-971E-A5644C3C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132928" cy="354171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 pesar de que un programa sea gratuito, pude tener licencia, la cual limita el uso que se le puede dar, generalmente limitando principalmente la modificación y la distribución.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9FEA97-AE00-8756-B2B1-A641135A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747" y="931930"/>
            <a:ext cx="65817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0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38BB8-039E-0A07-FFDC-93F6456E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uso podemos darles?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723FCE-C271-5525-2882-A3DB33F36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01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Para poder identificar el uso que se le puede dar a cada aplicación ofimática, primero debemos conocer los tipos que hay:</a:t>
            </a:r>
          </a:p>
          <a:p>
            <a:r>
              <a:rPr lang="es-ES" dirty="0"/>
              <a:t>Procesadores de texto</a:t>
            </a:r>
          </a:p>
          <a:p>
            <a:r>
              <a:rPr lang="es-ES" dirty="0"/>
              <a:t>Hojas de cálculo</a:t>
            </a:r>
          </a:p>
          <a:p>
            <a:r>
              <a:rPr lang="es-ES" dirty="0"/>
              <a:t>Bases de datos</a:t>
            </a:r>
          </a:p>
          <a:p>
            <a:r>
              <a:rPr lang="es-ES" dirty="0"/>
              <a:t>Presentaciones</a:t>
            </a:r>
          </a:p>
          <a:p>
            <a:r>
              <a:rPr lang="es-ES" dirty="0"/>
              <a:t>Editor de imágenes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Reunión">
                <a:extLst>
                  <a:ext uri="{FF2B5EF4-FFF2-40B4-BE49-F238E27FC236}">
                    <a16:creationId xmlns:a16="http://schemas.microsoft.com/office/drawing/2014/main" id="{AE0825F5-0DE7-FD64-F064-8924698D48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8385523"/>
                  </p:ext>
                </p:extLst>
              </p:nvPr>
            </p:nvGraphicFramePr>
            <p:xfrm>
              <a:off x="4814679" y="2884204"/>
              <a:ext cx="5484445" cy="37324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84445" cy="3732470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40776" ay="-1452650" az="-5279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743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Reunión">
                <a:extLst>
                  <a:ext uri="{FF2B5EF4-FFF2-40B4-BE49-F238E27FC236}">
                    <a16:creationId xmlns:a16="http://schemas.microsoft.com/office/drawing/2014/main" id="{AE0825F5-0DE7-FD64-F064-8924698D48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4679" y="2884204"/>
                <a:ext cx="5484445" cy="3732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Equipo de escritorio">
                <a:extLst>
                  <a:ext uri="{FF2B5EF4-FFF2-40B4-BE49-F238E27FC236}">
                    <a16:creationId xmlns:a16="http://schemas.microsoft.com/office/drawing/2014/main" id="{DED0044B-D7A0-BF22-FDB0-B44524721D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348520"/>
                  </p:ext>
                </p:extLst>
              </p:nvPr>
            </p:nvGraphicFramePr>
            <p:xfrm>
              <a:off x="6026275" y="2971150"/>
              <a:ext cx="3276653" cy="177929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76653" cy="1779290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815218" ay="116463" az="2814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073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Equipo de escritorio">
                <a:extLst>
                  <a:ext uri="{FF2B5EF4-FFF2-40B4-BE49-F238E27FC236}">
                    <a16:creationId xmlns:a16="http://schemas.microsoft.com/office/drawing/2014/main" id="{DED0044B-D7A0-BF22-FDB0-B44524721D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6275" y="2971150"/>
                <a:ext cx="3276653" cy="17792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4611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394C6-4F54-B332-D682-AA8FC513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Procesadores de texto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1947BA-B6CC-10F9-F491-06A5FB67F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444214" cy="354171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Estas aplicaciones ofimáticas permiten el tratamiento de textos, tal así como la creación, la modificación y el procesamiento entre otras.</a:t>
            </a:r>
          </a:p>
          <a:p>
            <a:pPr marL="0" indent="0">
              <a:buNone/>
            </a:pPr>
            <a:r>
              <a:rPr lang="es-ES" dirty="0"/>
              <a:t>Estos softwares añaden funciones como modificar la tipografía, el tamaño y el tipo de papel que se usa.</a:t>
            </a:r>
          </a:p>
        </p:txBody>
      </p:sp>
      <p:pic>
        <p:nvPicPr>
          <p:cNvPr id="1026" name="Picture 2" descr="TEC2: 3.1.- PROCESADORES DE TEXTOS. WRITER">
            <a:extLst>
              <a:ext uri="{FF2B5EF4-FFF2-40B4-BE49-F238E27FC236}">
                <a16:creationId xmlns:a16="http://schemas.microsoft.com/office/drawing/2014/main" id="{DAEEA259-604F-072D-CBDC-A88E4BE0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546" y="1733872"/>
            <a:ext cx="4648504" cy="3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7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1E030-643D-6E1B-806D-25CD7B5D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Procesadores de texto disponibles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08C582-7B70-B63E-18B6-30E22A11A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26316" cy="3541714"/>
          </a:xfrm>
        </p:spPr>
        <p:txBody>
          <a:bodyPr/>
          <a:lstStyle/>
          <a:p>
            <a:r>
              <a:rPr lang="es-ES" dirty="0"/>
              <a:t>Word: La opción por defecto de Windows, es software con licencia de pago.</a:t>
            </a:r>
          </a:p>
          <a:p>
            <a:r>
              <a:rPr lang="es-ES" dirty="0" err="1"/>
              <a:t>Writer</a:t>
            </a:r>
            <a:r>
              <a:rPr lang="es-ES" dirty="0"/>
              <a:t>: La opción por defecto de Linux, es software libre y gratuito.</a:t>
            </a:r>
          </a:p>
          <a:p>
            <a:r>
              <a:rPr lang="es-ES" dirty="0" err="1"/>
              <a:t>Docs</a:t>
            </a:r>
            <a:r>
              <a:rPr lang="es-ES" dirty="0"/>
              <a:t>: La opción por defecto de Chrome OS y disponible en navegador, es con licencia gratuita.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D75FE3-180A-4931-BD7F-586CA8709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436" y="2249487"/>
            <a:ext cx="999594" cy="94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DFC1BAB-7FFE-C2FC-407B-4BA1708BE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436" y="3132150"/>
            <a:ext cx="839802" cy="10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cumentos de Google - Aplicaciones en Google Play">
            <a:extLst>
              <a:ext uri="{FF2B5EF4-FFF2-40B4-BE49-F238E27FC236}">
                <a16:creationId xmlns:a16="http://schemas.microsoft.com/office/drawing/2014/main" id="{038C0B3C-4B6F-C104-B393-B319A6B28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941" y="4241259"/>
            <a:ext cx="1324583" cy="132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57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113</TotalTime>
  <Words>845</Words>
  <Application>Microsoft Office PowerPoint</Application>
  <PresentationFormat>Panorámica</PresentationFormat>
  <Paragraphs>61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Tw Cen MT</vt:lpstr>
      <vt:lpstr>Circuito</vt:lpstr>
      <vt:lpstr>Aplicaciones ofimáticas</vt:lpstr>
      <vt:lpstr>Índice</vt:lpstr>
      <vt:lpstr>¿Qué son las aplicaciones ofimáticas?</vt:lpstr>
      <vt:lpstr>Modalidades disponibles</vt:lpstr>
      <vt:lpstr>Software libre</vt:lpstr>
      <vt:lpstr>Software con licencia</vt:lpstr>
      <vt:lpstr>¿qué uso podemos darles?</vt:lpstr>
      <vt:lpstr>Procesadores de texto</vt:lpstr>
      <vt:lpstr>Procesadores de texto disponibles</vt:lpstr>
      <vt:lpstr>hojas de cálculo</vt:lpstr>
      <vt:lpstr>Hojas de cálculo disponibles</vt:lpstr>
      <vt:lpstr>bases de datos</vt:lpstr>
      <vt:lpstr>Bases de datos</vt:lpstr>
      <vt:lpstr>presentaciones</vt:lpstr>
      <vt:lpstr>Programas de Hojas de cálculo disponibles</vt:lpstr>
      <vt:lpstr>Editores de imágenes</vt:lpstr>
      <vt:lpstr>Programas de Hojas de cálculo disponibles</vt:lpstr>
      <vt:lpstr>MI opinión</vt:lpstr>
      <vt:lpstr>¿software libre o propietario?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ofimáticas</dc:title>
  <dc:creator>francisco crespo martin</dc:creator>
  <cp:lastModifiedBy>francisco crespo martin</cp:lastModifiedBy>
  <cp:revision>3</cp:revision>
  <dcterms:created xsi:type="dcterms:W3CDTF">2023-11-22T13:27:43Z</dcterms:created>
  <dcterms:modified xsi:type="dcterms:W3CDTF">2023-11-22T17:10:51Z</dcterms:modified>
</cp:coreProperties>
</file>